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0"/>
  </p:notesMasterIdLst>
  <p:sldIdLst>
    <p:sldId id="257" r:id="rId5"/>
    <p:sldId id="260" r:id="rId6"/>
    <p:sldId id="287" r:id="rId7"/>
    <p:sldId id="288" r:id="rId8"/>
    <p:sldId id="261" r:id="rId9"/>
    <p:sldId id="295" r:id="rId10"/>
    <p:sldId id="317" r:id="rId11"/>
    <p:sldId id="296" r:id="rId12"/>
    <p:sldId id="297" r:id="rId13"/>
    <p:sldId id="298" r:id="rId14"/>
    <p:sldId id="299" r:id="rId15"/>
    <p:sldId id="300" r:id="rId16"/>
    <p:sldId id="316" r:id="rId17"/>
    <p:sldId id="302" r:id="rId18"/>
    <p:sldId id="314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5" r:id="rId28"/>
    <p:sldId id="259" r:id="rId29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나눔스퀘어라운드 Regular" panose="020B060402020202020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17375E"/>
    <a:srgbClr val="FFF7DA"/>
    <a:srgbClr val="A5EB78"/>
    <a:srgbClr val="FF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4E8E7-FB6E-4B0E-AAA6-04BD401DC20E}" v="2" dt="2019-12-06T11:07:14.76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345" autoAdjust="0"/>
  </p:normalViewPr>
  <p:slideViewPr>
    <p:cSldViewPr>
      <p:cViewPr varScale="1">
        <p:scale>
          <a:sx n="116" d="100"/>
          <a:sy n="116" d="100"/>
        </p:scale>
        <p:origin x="-149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Hyeon" userId="487f4d453260bda2" providerId="Windows Live" clId="Web-{1F84E8E7-FB6E-4B0E-AAA6-04BD401DC20E}"/>
    <pc:docChg chg="modSld">
      <pc:chgData name="Choi Hyeon" userId="487f4d453260bda2" providerId="Windows Live" clId="Web-{1F84E8E7-FB6E-4B0E-AAA6-04BD401DC20E}" dt="2019-12-06T11:07:14.760" v="1" actId="1076"/>
      <pc:docMkLst>
        <pc:docMk/>
      </pc:docMkLst>
      <pc:sldChg chg="modSp">
        <pc:chgData name="Choi Hyeon" userId="487f4d453260bda2" providerId="Windows Live" clId="Web-{1F84E8E7-FB6E-4B0E-AAA6-04BD401DC20E}" dt="2019-12-06T11:07:14.760" v="1" actId="1076"/>
        <pc:sldMkLst>
          <pc:docMk/>
          <pc:sldMk cId="1580092313" sldId="302"/>
        </pc:sldMkLst>
        <pc:grpChg chg="mod">
          <ac:chgData name="Choi Hyeon" userId="487f4d453260bda2" providerId="Windows Live" clId="Web-{1F84E8E7-FB6E-4B0E-AAA6-04BD401DC20E}" dt="2019-12-06T11:07:14.760" v="1" actId="1076"/>
          <ac:grpSpMkLst>
            <pc:docMk/>
            <pc:sldMk cId="1580092313" sldId="302"/>
            <ac:grpSpMk id="16" creationId="{F7F2F2FB-3BD4-47E0-AC90-54148F41808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5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웹모듈에서는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서버가 자바스크립트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통신방법으로 통신하고 안드로이드에서는 클라이언트와 서버가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post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통신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886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서버에서는 단지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클라이언트쪽에서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요청된 데이터를 처리하고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포맷으로 반환해줌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안드로이드와 웹에서 클라이언트 모듈만 설계해주면 되므로 시스템의 확장성이 보장됨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672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프로그램 기능을 수정할 때 하나의 서버 모듈에서만 수정하면 나머지 클라이언트 모듈들도 모든 기능이 수정됨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유지보수가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542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프로그램 기능을 수정할 때 하나의 서버 모듈에서만 수정하면 나머지 클라이언트 모듈들도 모든 기능이 수정됨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유지보수가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4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692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77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3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67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64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53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269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78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850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273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24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(ajax)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안드로이드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 post)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요청 </a:t>
            </a: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요청된 데이터 응답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(json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웹이랑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안드로이드 뷰에서 보여준다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57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(ajax)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안드로이드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 post)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요청 </a:t>
            </a: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요청된 데이터 응답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(json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웹이랑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안드로이드 뷰에서 보여준다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5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안드로이드와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웹모듈을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만드는 것은 비효율적이라 안드로이드 모듈과 웹 모듈을 하나의 서버 모듈에서 동작하게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49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설계를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패턴으로 작성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보여지는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html,css,javascript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데이터를 처리하는 서버페이지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(php)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각각 분리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30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00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8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77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04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0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7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5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82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92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05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3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4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26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05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53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2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014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85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09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15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41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98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57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22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85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4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337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9857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301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96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3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1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2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3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1998067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err="1"/>
              <a:t>모바일컴퓨팅</a:t>
            </a:r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15288" y="4797152"/>
            <a:ext cx="2724864" cy="1323439"/>
            <a:chOff x="3215288" y="4170566"/>
            <a:chExt cx="2724864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4499992" y="4170566"/>
              <a:ext cx="1440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유재석 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최 현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정창훈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문태준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5288" y="4170566"/>
              <a:ext cx="720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조장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조원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조원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dist"/>
              <a:r>
                <a:rPr lang="ko-KR" altLang="en-US" sz="2000" b="1" dirty="0">
                  <a:solidFill>
                    <a:schemeClr val="bg1"/>
                  </a:solidFill>
                </a:rPr>
                <a:t>조원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35696" y="2546901"/>
            <a:ext cx="5472608" cy="1305436"/>
            <a:chOff x="1835696" y="2731567"/>
            <a:chExt cx="5472608" cy="1305436"/>
          </a:xfrm>
        </p:grpSpPr>
        <p:sp>
          <p:nvSpPr>
            <p:cNvPr id="2" name="TextBox 1"/>
            <p:cNvSpPr txBox="1"/>
            <p:nvPr/>
          </p:nvSpPr>
          <p:spPr>
            <a:xfrm>
              <a:off x="1835696" y="2731567"/>
              <a:ext cx="54726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spc="-150" dirty="0">
                  <a:solidFill>
                    <a:schemeClr val="bg1"/>
                  </a:solidFill>
                </a:rPr>
                <a:t>Smart Board</a:t>
              </a:r>
              <a:endParaRPr lang="ko-KR" altLang="en-US" sz="4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096" y="3667671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Digital photo frame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483768" y="3546302"/>
              <a:ext cx="4256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1E1DFF-36FD-40ED-A9BE-BC7696302796}"/>
              </a:ext>
            </a:extLst>
          </p:cNvPr>
          <p:cNvGrpSpPr/>
          <p:nvPr/>
        </p:nvGrpSpPr>
        <p:grpSpPr>
          <a:xfrm>
            <a:off x="4510614" y="1382781"/>
            <a:ext cx="4200969" cy="1965933"/>
            <a:chOff x="4211023" y="1535563"/>
            <a:chExt cx="4200969" cy="19659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7378C2-93D2-4E45-AB94-F39C55979A8E}"/>
                </a:ext>
              </a:extLst>
            </p:cNvPr>
            <p:cNvSpPr txBox="1"/>
            <p:nvPr/>
          </p:nvSpPr>
          <p:spPr>
            <a:xfrm>
              <a:off x="4211023" y="3101386"/>
              <a:ext cx="4200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AJAX </a:t>
              </a: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통신방식으로 </a:t>
              </a: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통신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6C2C34-13AC-478E-8AA9-8F36FF8C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476" y="1535563"/>
              <a:ext cx="3370908" cy="161803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46FFD4-BFFB-44F9-8B5C-A93D3E9095C8}"/>
              </a:ext>
            </a:extLst>
          </p:cNvPr>
          <p:cNvGrpSpPr/>
          <p:nvPr/>
        </p:nvGrpSpPr>
        <p:grpSpPr>
          <a:xfrm>
            <a:off x="4555441" y="3220957"/>
            <a:ext cx="4164527" cy="3305258"/>
            <a:chOff x="4260666" y="3220957"/>
            <a:chExt cx="4164527" cy="330525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CF04E4-3F5C-4623-9D16-17AF44D7BCF9}"/>
                </a:ext>
              </a:extLst>
            </p:cNvPr>
            <p:cNvSpPr txBox="1"/>
            <p:nvPr/>
          </p:nvSpPr>
          <p:spPr>
            <a:xfrm>
              <a:off x="4260666" y="5644891"/>
              <a:ext cx="4164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HTTP POST </a:t>
              </a: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방식으로 통신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B28497-B3F8-42EC-B009-CFAE95D9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301" y="3220957"/>
              <a:ext cx="3305258" cy="330525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FD289C-167A-4621-8196-A4A7A7860605}"/>
              </a:ext>
            </a:extLst>
          </p:cNvPr>
          <p:cNvGrpSpPr/>
          <p:nvPr/>
        </p:nvGrpSpPr>
        <p:grpSpPr>
          <a:xfrm>
            <a:off x="-47184" y="1587054"/>
            <a:ext cx="4200969" cy="1867046"/>
            <a:chOff x="-47184" y="1763031"/>
            <a:chExt cx="4200969" cy="186704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866C84C-3FA3-48EF-B2D6-C0EFEB044FC1}"/>
                </a:ext>
              </a:extLst>
            </p:cNvPr>
            <p:cNvSpPr/>
            <p:nvPr/>
          </p:nvSpPr>
          <p:spPr>
            <a:xfrm>
              <a:off x="711301" y="1763031"/>
              <a:ext cx="2592288" cy="18670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79B3B44-EC6F-41EB-95AE-02E29A6ABE00}"/>
                </a:ext>
              </a:extLst>
            </p:cNvPr>
            <p:cNvGrpSpPr/>
            <p:nvPr/>
          </p:nvGrpSpPr>
          <p:grpSpPr>
            <a:xfrm>
              <a:off x="791449" y="1815458"/>
              <a:ext cx="2364327" cy="1338141"/>
              <a:chOff x="331670" y="1978870"/>
              <a:chExt cx="2364327" cy="133814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D36441-0DA2-4A25-A698-A06663ED6B98}"/>
                  </a:ext>
                </a:extLst>
              </p:cNvPr>
              <p:cNvSpPr txBox="1"/>
              <p:nvPr/>
            </p:nvSpPr>
            <p:spPr>
              <a:xfrm>
                <a:off x="331670" y="1978870"/>
                <a:ext cx="2364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웹</a:t>
                </a:r>
                <a:r>
                  <a:rPr kumimoji="0" lang="ko-KR" altLang="en-US" sz="2000" b="1" i="0" u="none" strike="noStrike" kern="1200" cap="none" spc="-15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모듈</a:t>
                </a:r>
                <a:endPara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9DCAA94-534B-44AE-AE47-D722DB5F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370" y="259701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E0D1D53-BD2B-4845-9EE2-353C238D6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474" y="2571769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72790A-1DF7-4B3C-921B-86BF75787BF9}"/>
                </a:ext>
              </a:extLst>
            </p:cNvPr>
            <p:cNvSpPr txBox="1"/>
            <p:nvPr/>
          </p:nvSpPr>
          <p:spPr>
            <a:xfrm>
              <a:off x="-47184" y="3153599"/>
              <a:ext cx="4200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클라이언트와 서버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1D5507-A6AD-4F1D-8335-71A7A06CDE28}"/>
              </a:ext>
            </a:extLst>
          </p:cNvPr>
          <p:cNvGrpSpPr/>
          <p:nvPr/>
        </p:nvGrpSpPr>
        <p:grpSpPr>
          <a:xfrm>
            <a:off x="-105309" y="4142007"/>
            <a:ext cx="4200969" cy="1867046"/>
            <a:chOff x="-105309" y="4007286"/>
            <a:chExt cx="4200969" cy="186704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B03ADF7-ADBF-4214-A1C8-1C00901144CA}"/>
                </a:ext>
              </a:extLst>
            </p:cNvPr>
            <p:cNvSpPr/>
            <p:nvPr/>
          </p:nvSpPr>
          <p:spPr>
            <a:xfrm>
              <a:off x="677469" y="4007286"/>
              <a:ext cx="2592288" cy="18670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D63D134-4ED5-4DFC-AB62-0ED876EE64CB}"/>
                </a:ext>
              </a:extLst>
            </p:cNvPr>
            <p:cNvGrpSpPr/>
            <p:nvPr/>
          </p:nvGrpSpPr>
          <p:grpSpPr>
            <a:xfrm>
              <a:off x="-105309" y="4077294"/>
              <a:ext cx="4200969" cy="1700865"/>
              <a:chOff x="-105309" y="4077294"/>
              <a:chExt cx="4200969" cy="170086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D93CD21-F2DF-408B-9A4B-21E40B26861E}"/>
                  </a:ext>
                </a:extLst>
              </p:cNvPr>
              <p:cNvGrpSpPr/>
              <p:nvPr/>
            </p:nvGrpSpPr>
            <p:grpSpPr>
              <a:xfrm>
                <a:off x="697567" y="4077294"/>
                <a:ext cx="2519260" cy="1267389"/>
                <a:chOff x="278740" y="2049622"/>
                <a:chExt cx="2519260" cy="1267389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3E43CE-29DE-4485-B76B-C9B169649798}"/>
                    </a:ext>
                  </a:extLst>
                </p:cNvPr>
                <p:cNvSpPr txBox="1"/>
                <p:nvPr/>
              </p:nvSpPr>
              <p:spPr>
                <a:xfrm>
                  <a:off x="278740" y="2049622"/>
                  <a:ext cx="25192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2800" b="1" spc="-150" dirty="0">
                      <a:solidFill>
                        <a:srgbClr val="00B050"/>
                      </a:solidFill>
                      <a:latin typeface="맑은 고딕"/>
                      <a:ea typeface="맑은 고딕" panose="020B0503020000020004" pitchFamily="50" charset="-127"/>
                    </a:rPr>
                    <a:t>안드로이드</a:t>
                  </a:r>
                  <a:r>
                    <a:rPr kumimoji="0" lang="ko-KR" altLang="en-US" sz="2000" b="1" i="0" u="none" strike="noStrike" kern="1200" cap="none" spc="-15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 모듈</a:t>
                  </a:r>
                  <a:endParaRPr kumimoji="0" lang="ko-KR" altLang="en-US" sz="2000" b="0" i="0" u="none" strike="noStrike" kern="1200" cap="none" spc="-15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0140251-D6A0-4477-9B70-0992D84E67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0" y="259701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B4B47C1A-3CE3-4B30-892B-422B1F582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74" y="2571769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B95DB2-C26C-4650-9F04-76CA7D45077F}"/>
                  </a:ext>
                </a:extLst>
              </p:cNvPr>
              <p:cNvSpPr txBox="1"/>
              <p:nvPr/>
            </p:nvSpPr>
            <p:spPr>
              <a:xfrm>
                <a:off x="-105309" y="5378049"/>
                <a:ext cx="42009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5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클라이언트와 서버</a:t>
                </a:r>
                <a:endPara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D21531-CD48-4587-AE7B-50EC1B04245E}"/>
              </a:ext>
            </a:extLst>
          </p:cNvPr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동작 방식 </a:t>
            </a:r>
            <a:r>
              <a:rPr lang="en-US" altLang="ko-KR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시스템 설계</a:t>
            </a:r>
            <a:endParaRPr kumimoji="0" lang="ko-KR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7990E1-B50B-4FEF-A57E-3C5D177BA0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1978236"/>
            <a:ext cx="805461" cy="80546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7E2039C-B612-4215-90FF-2D7A0BCBB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27" y="4581818"/>
            <a:ext cx="805461" cy="8054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F79A0B-DC25-445D-A3D8-CD888195EB1D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E43CE-29DE-4485-B76B-C9B169649798}"/>
              </a:ext>
            </a:extLst>
          </p:cNvPr>
          <p:cNvSpPr txBox="1"/>
          <p:nvPr/>
        </p:nvSpPr>
        <p:spPr>
          <a:xfrm>
            <a:off x="4381046" y="1645563"/>
            <a:ext cx="470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서버에서는 단지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latin typeface="맑은 고딕"/>
                <a:ea typeface="맑은 고딕" panose="020B0503020000020004" pitchFamily="50" charset="-127"/>
              </a:rPr>
              <a:t>클라이언트에서 요청된 데이터를 처리하고 </a:t>
            </a:r>
            <a:br>
              <a:rPr lang="en-US" altLang="ko-KR" b="1" spc="-150" dirty="0">
                <a:latin typeface="맑은 고딕"/>
                <a:ea typeface="맑은 고딕" panose="020B0503020000020004" pitchFamily="50" charset="-127"/>
              </a:rPr>
            </a:br>
            <a:r>
              <a:rPr lang="en-US" altLang="ko-KR" sz="2000" b="1" spc="-150" dirty="0">
                <a:solidFill>
                  <a:srgbClr val="C00000"/>
                </a:solidFill>
                <a:latin typeface="맑은 고딕"/>
                <a:ea typeface="맑은 고딕" panose="020B0503020000020004" pitchFamily="50" charset="-127"/>
              </a:rPr>
              <a:t>JSON</a:t>
            </a:r>
            <a:r>
              <a:rPr lang="ko-KR" altLang="en-US" sz="2000" b="1" spc="-150" dirty="0">
                <a:solidFill>
                  <a:srgbClr val="C00000"/>
                </a:solidFill>
                <a:latin typeface="맑은 고딕"/>
                <a:ea typeface="맑은 고딕" panose="020B0503020000020004" pitchFamily="50" charset="-127"/>
              </a:rPr>
              <a:t>포맷으로 반환</a:t>
            </a:r>
            <a:r>
              <a:rPr lang="ko-KR" altLang="en-US" b="1" spc="-150" dirty="0">
                <a:latin typeface="맑은 고딕"/>
                <a:ea typeface="맑은 고딕" panose="020B0503020000020004" pitchFamily="50" charset="-127"/>
              </a:rPr>
              <a:t>해주는 역할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D21531-CD48-4587-AE7B-50EC1B04245E}"/>
              </a:ext>
            </a:extLst>
          </p:cNvPr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동작 방식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설계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5343BE1-5F08-4511-BF14-C2A3FDD5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9" y="940453"/>
            <a:ext cx="2364328" cy="23643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6DD00EA-8F98-403D-BF5E-CCABFF1B78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25" y="1586597"/>
            <a:ext cx="1157675" cy="1157675"/>
          </a:xfrm>
          <a:prstGeom prst="rect">
            <a:avLst/>
          </a:prstGeom>
        </p:spPr>
      </p:pic>
      <p:pic>
        <p:nvPicPr>
          <p:cNvPr id="42" name="Picture 2" descr="C:\Users\307Master\Downloads\kisspng-arrow-down-android-down-arrow-5ac931a1595760.704740741523134881366.png">
            <a:extLst>
              <a:ext uri="{FF2B5EF4-FFF2-40B4-BE49-F238E27FC236}">
                <a16:creationId xmlns:a16="http://schemas.microsoft.com/office/drawing/2014/main" id="{562C5D1B-C057-41CC-A0EC-DA160004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03770" y="1783014"/>
            <a:ext cx="764840" cy="7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44DE35-08EA-4ABE-8932-A2F9990DC284}"/>
              </a:ext>
            </a:extLst>
          </p:cNvPr>
          <p:cNvGrpSpPr/>
          <p:nvPr/>
        </p:nvGrpSpPr>
        <p:grpSpPr>
          <a:xfrm>
            <a:off x="680518" y="3881174"/>
            <a:ext cx="7782963" cy="1867046"/>
            <a:chOff x="680518" y="3881174"/>
            <a:chExt cx="7782963" cy="186704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B03ADF7-ADBF-4214-A1C8-1C00901144CA}"/>
                </a:ext>
              </a:extLst>
            </p:cNvPr>
            <p:cNvSpPr/>
            <p:nvPr/>
          </p:nvSpPr>
          <p:spPr>
            <a:xfrm>
              <a:off x="680518" y="3881174"/>
              <a:ext cx="7782963" cy="18670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B95DB2-C26C-4650-9F04-76CA7D45077F}"/>
                </a:ext>
              </a:extLst>
            </p:cNvPr>
            <p:cNvSpPr txBox="1"/>
            <p:nvPr/>
          </p:nvSpPr>
          <p:spPr>
            <a:xfrm>
              <a:off x="2455611" y="4071650"/>
              <a:ext cx="5891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spc="-150" dirty="0">
                  <a:solidFill>
                    <a:srgbClr val="00B050"/>
                  </a:solidFill>
                  <a:latin typeface="맑은 고딕"/>
                  <a:ea typeface="맑은 고딕" panose="020B0503020000020004" pitchFamily="50" charset="-127"/>
                </a:rPr>
                <a:t>안드로이드</a:t>
              </a:r>
              <a:r>
                <a:rPr lang="ko-KR" altLang="en-US" sz="20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와 </a:t>
              </a:r>
              <a:r>
                <a:rPr lang="ko-KR" altLang="en-US" sz="2000" b="1" spc="-150" dirty="0">
                  <a:solidFill>
                    <a:schemeClr val="accent6">
                      <a:lumMod val="75000"/>
                    </a:schemeClr>
                  </a:solidFill>
                  <a:latin typeface="맑은 고딕"/>
                  <a:ea typeface="맑은 고딕" panose="020B0503020000020004" pitchFamily="50" charset="-127"/>
                </a:rPr>
                <a:t>웹</a:t>
              </a:r>
              <a:r>
                <a:rPr lang="ko-KR" altLang="en-US" sz="20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에서 클라이언트 모듈만 설계하면 됨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EB2329B-073C-4CB9-8B7F-B1062835B7EA}"/>
                </a:ext>
              </a:extLst>
            </p:cNvPr>
            <p:cNvGrpSpPr/>
            <p:nvPr/>
          </p:nvGrpSpPr>
          <p:grpSpPr>
            <a:xfrm>
              <a:off x="991725" y="4230496"/>
              <a:ext cx="1880602" cy="1157676"/>
              <a:chOff x="758435" y="3263846"/>
              <a:chExt cx="1880602" cy="115767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BB2FFB9-12B3-47FA-94CF-34D16AD2D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435" y="3427471"/>
                <a:ext cx="798611" cy="798611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F4DB000-5225-4C37-848E-404243584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1361" y="3263846"/>
                <a:ext cx="1157676" cy="1157676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75FC7C-30A6-42C1-80D8-7C2D423C8A8B}"/>
              </a:ext>
            </a:extLst>
          </p:cNvPr>
          <p:cNvSpPr txBox="1"/>
          <p:nvPr/>
        </p:nvSpPr>
        <p:spPr>
          <a:xfrm>
            <a:off x="2392820" y="4871870"/>
            <a:ext cx="589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spc="-150" dirty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“</a:t>
            </a:r>
            <a:r>
              <a:rPr lang="ko-KR" altLang="en-US" sz="3200" spc="-150" dirty="0">
                <a:solidFill>
                  <a:srgbClr val="17375E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시스템의 확장성</a:t>
            </a:r>
            <a:r>
              <a:rPr lang="en-US" altLang="ko-KR" sz="4800" b="1" spc="-150" dirty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”</a:t>
            </a:r>
            <a:r>
              <a:rPr lang="ko-KR" altLang="en-US" sz="2000" b="1" spc="-150" dirty="0">
                <a:latin typeface="맑은 고딕"/>
                <a:ea typeface="맑은 고딕" panose="020B0503020000020004" pitchFamily="50" charset="-127"/>
              </a:rPr>
              <a:t>이 보장됨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496B79-74D5-4B88-A32E-DA19E783ADBA}"/>
              </a:ext>
            </a:extLst>
          </p:cNvPr>
          <p:cNvCxnSpPr>
            <a:cxnSpLocks/>
          </p:cNvCxnSpPr>
          <p:nvPr/>
        </p:nvCxnSpPr>
        <p:spPr>
          <a:xfrm>
            <a:off x="5367138" y="4471760"/>
            <a:ext cx="0" cy="4902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E5FF4A-2A76-4977-9D91-2E5A5731AF1B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E43CE-29DE-4485-B76B-C9B169649798}"/>
              </a:ext>
            </a:extLst>
          </p:cNvPr>
          <p:cNvSpPr txBox="1"/>
          <p:nvPr/>
        </p:nvSpPr>
        <p:spPr>
          <a:xfrm>
            <a:off x="3527181" y="2046995"/>
            <a:ext cx="470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프로그램의 기능을 수정할 경우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D21531-CD48-4587-AE7B-50EC1B04245E}"/>
              </a:ext>
            </a:extLst>
          </p:cNvPr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동작 방식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88EAF-6119-414A-8213-7C942307A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5" y="1131516"/>
            <a:ext cx="2405566" cy="240556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5AC9DC1-C446-457F-8F69-B0E268C7C7F3}"/>
              </a:ext>
            </a:extLst>
          </p:cNvPr>
          <p:cNvSpPr/>
          <p:nvPr/>
        </p:nvSpPr>
        <p:spPr>
          <a:xfrm>
            <a:off x="3635896" y="3252615"/>
            <a:ext cx="5040560" cy="3126290"/>
          </a:xfrm>
          <a:prstGeom prst="ellipse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27C72F-99AC-412A-AB53-8AA54C49A9E0}"/>
              </a:ext>
            </a:extLst>
          </p:cNvPr>
          <p:cNvGrpSpPr/>
          <p:nvPr/>
        </p:nvGrpSpPr>
        <p:grpSpPr>
          <a:xfrm>
            <a:off x="772562" y="4351591"/>
            <a:ext cx="2967836" cy="720000"/>
            <a:chOff x="1121361" y="4797152"/>
            <a:chExt cx="2967836" cy="720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41E969-1E0C-4C89-B636-F8EBE1F98192}"/>
                </a:ext>
              </a:extLst>
            </p:cNvPr>
            <p:cNvSpPr/>
            <p:nvPr/>
          </p:nvSpPr>
          <p:spPr>
            <a:xfrm>
              <a:off x="1496909" y="4797152"/>
              <a:ext cx="2592288" cy="72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5E8DABD-DCFB-4E76-B60C-E19B6A0A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61" y="4797152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1BA75-7B84-4628-80C1-6035033C99A3}"/>
                </a:ext>
              </a:extLst>
            </p:cNvPr>
            <p:cNvSpPr txBox="1"/>
            <p:nvPr/>
          </p:nvSpPr>
          <p:spPr>
            <a:xfrm>
              <a:off x="1687777" y="4954630"/>
              <a:ext cx="2401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하나의 서버 모듈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1301730-EAFB-4815-977A-E819E57985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58" y="4810661"/>
            <a:ext cx="1327992" cy="132799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36AF60-C0E5-495C-AFDD-43D8DF014416}"/>
              </a:ext>
            </a:extLst>
          </p:cNvPr>
          <p:cNvGrpSpPr/>
          <p:nvPr/>
        </p:nvGrpSpPr>
        <p:grpSpPr>
          <a:xfrm>
            <a:off x="4508032" y="3621376"/>
            <a:ext cx="2751400" cy="816014"/>
            <a:chOff x="5160377" y="4040745"/>
            <a:chExt cx="2751400" cy="81601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A76A67A-6C30-477D-992C-813035569783}"/>
                </a:ext>
              </a:extLst>
            </p:cNvPr>
            <p:cNvGrpSpPr/>
            <p:nvPr/>
          </p:nvGrpSpPr>
          <p:grpSpPr>
            <a:xfrm>
              <a:off x="5739636" y="4088752"/>
              <a:ext cx="2172141" cy="720000"/>
              <a:chOff x="1496909" y="4797152"/>
              <a:chExt cx="2172141" cy="72000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8E093D3-4471-4317-B5EB-70A93DF665F4}"/>
                  </a:ext>
                </a:extLst>
              </p:cNvPr>
              <p:cNvSpPr/>
              <p:nvPr/>
            </p:nvSpPr>
            <p:spPr>
              <a:xfrm>
                <a:off x="1496909" y="4797152"/>
                <a:ext cx="2172141" cy="72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D0FAA7-6CBC-440A-B8B5-C03829354C48}"/>
                  </a:ext>
                </a:extLst>
              </p:cNvPr>
              <p:cNvSpPr txBox="1"/>
              <p:nvPr/>
            </p:nvSpPr>
            <p:spPr>
              <a:xfrm>
                <a:off x="1676904" y="4972486"/>
                <a:ext cx="1992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클라이언트 모듈</a:t>
                </a:r>
                <a:endPara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23627A3-EB24-4053-A1FE-0EB8757F9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377" y="4040745"/>
              <a:ext cx="816014" cy="81601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7008F3-C184-471B-8B1C-7A1E383CEC7F}"/>
              </a:ext>
            </a:extLst>
          </p:cNvPr>
          <p:cNvGrpSpPr/>
          <p:nvPr/>
        </p:nvGrpSpPr>
        <p:grpSpPr>
          <a:xfrm>
            <a:off x="4505538" y="4485721"/>
            <a:ext cx="2751400" cy="816014"/>
            <a:chOff x="5160377" y="4040745"/>
            <a:chExt cx="2751400" cy="81601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61DDEED-3B2D-4C21-9430-AC5747FF19DE}"/>
                </a:ext>
              </a:extLst>
            </p:cNvPr>
            <p:cNvGrpSpPr/>
            <p:nvPr/>
          </p:nvGrpSpPr>
          <p:grpSpPr>
            <a:xfrm>
              <a:off x="5739636" y="4088752"/>
              <a:ext cx="2172141" cy="720000"/>
              <a:chOff x="1496909" y="4797152"/>
              <a:chExt cx="2172141" cy="720000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6A338F39-B3FF-4075-9DD2-5002B7456D17}"/>
                  </a:ext>
                </a:extLst>
              </p:cNvPr>
              <p:cNvSpPr/>
              <p:nvPr/>
            </p:nvSpPr>
            <p:spPr>
              <a:xfrm>
                <a:off x="1496909" y="4797152"/>
                <a:ext cx="2172141" cy="72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D934EA2-DD84-4E9B-86A5-38C57B59C4B7}"/>
                  </a:ext>
                </a:extLst>
              </p:cNvPr>
              <p:cNvSpPr txBox="1"/>
              <p:nvPr/>
            </p:nvSpPr>
            <p:spPr>
              <a:xfrm>
                <a:off x="1676904" y="4972486"/>
                <a:ext cx="1992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클라이언트 모듈</a:t>
                </a:r>
                <a:endPara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32B0E3A-0A63-4CAC-BE85-59A1139B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377" y="4040745"/>
              <a:ext cx="816014" cy="816014"/>
            </a:xfrm>
            <a:prstGeom prst="rect">
              <a:avLst/>
            </a:prstGeom>
          </p:spPr>
        </p:pic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40680634-2A29-4B7D-85F0-4759D73E72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16" y="3861062"/>
            <a:ext cx="1152655" cy="115265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B011D07-DA8E-4D4B-B803-3E8583F98FF1}"/>
              </a:ext>
            </a:extLst>
          </p:cNvPr>
          <p:cNvSpPr txBox="1"/>
          <p:nvPr/>
        </p:nvSpPr>
        <p:spPr>
          <a:xfrm>
            <a:off x="3804982" y="5403073"/>
            <a:ext cx="4702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클라이언트 모듈들도</a:t>
            </a:r>
            <a:endParaRPr kumimoji="0" lang="en-US" altLang="ko-KR" sz="2000" b="1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수정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됨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4088B-33F1-47B2-B6A1-71AF6C88CAAB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prstClr val="white"/>
                </a:solidFill>
              </a:rPr>
              <a:t>모바일컴퓨팅</a:t>
            </a:r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E43CE-29DE-4485-B76B-C9B169649798}"/>
              </a:ext>
            </a:extLst>
          </p:cNvPr>
          <p:cNvSpPr txBox="1"/>
          <p:nvPr/>
        </p:nvSpPr>
        <p:spPr>
          <a:xfrm>
            <a:off x="3527181" y="2046995"/>
            <a:ext cx="470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400" b="1" spc="-150" dirty="0">
                <a:solidFill>
                  <a:prstClr val="black"/>
                </a:solidFill>
              </a:rPr>
              <a:t>프로그램의 기능을 수정할 경우</a:t>
            </a:r>
            <a:endParaRPr lang="ko-KR" altLang="en-US" spc="-15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D21531-CD48-4587-AE7B-50EC1B04245E}"/>
              </a:ext>
            </a:extLst>
          </p:cNvPr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prstClr val="white"/>
                </a:solidFill>
              </a:rPr>
              <a:t>동작 방식 </a:t>
            </a:r>
            <a:r>
              <a:rPr lang="en-US" altLang="ko-KR" sz="1400" b="1" spc="-150" dirty="0">
                <a:solidFill>
                  <a:prstClr val="white"/>
                </a:solidFill>
              </a:rPr>
              <a:t>- </a:t>
            </a:r>
            <a:r>
              <a:rPr lang="ko-KR" altLang="en-US" sz="1400" b="1" spc="-150" dirty="0">
                <a:solidFill>
                  <a:prstClr val="white"/>
                </a:solidFill>
              </a:rPr>
              <a:t>시스템 설계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27C72F-99AC-412A-AB53-8AA54C49A9E0}"/>
              </a:ext>
            </a:extLst>
          </p:cNvPr>
          <p:cNvGrpSpPr/>
          <p:nvPr/>
        </p:nvGrpSpPr>
        <p:grpSpPr>
          <a:xfrm>
            <a:off x="772562" y="4351591"/>
            <a:ext cx="2967836" cy="720000"/>
            <a:chOff x="1121361" y="4797152"/>
            <a:chExt cx="2967836" cy="720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41E969-1E0C-4C89-B636-F8EBE1F98192}"/>
                </a:ext>
              </a:extLst>
            </p:cNvPr>
            <p:cNvSpPr/>
            <p:nvPr/>
          </p:nvSpPr>
          <p:spPr>
            <a:xfrm>
              <a:off x="1496909" y="4797152"/>
              <a:ext cx="2592288" cy="720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5E8DABD-DCFB-4E76-B60C-E19B6A0A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61" y="4797152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1BA75-7B84-4628-80C1-6035033C99A3}"/>
                </a:ext>
              </a:extLst>
            </p:cNvPr>
            <p:cNvSpPr txBox="1"/>
            <p:nvPr/>
          </p:nvSpPr>
          <p:spPr>
            <a:xfrm>
              <a:off x="1687777" y="4954630"/>
              <a:ext cx="2401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2000" b="1" spc="-150" dirty="0">
                  <a:solidFill>
                    <a:prstClr val="black"/>
                  </a:solidFill>
                </a:rPr>
                <a:t>하나의 서버 모듈</a:t>
              </a:r>
              <a:endParaRPr lang="ko-KR" altLang="en-US" sz="1600" spc="-15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36AF60-C0E5-495C-AFDD-43D8DF014416}"/>
              </a:ext>
            </a:extLst>
          </p:cNvPr>
          <p:cNvGrpSpPr/>
          <p:nvPr/>
        </p:nvGrpSpPr>
        <p:grpSpPr>
          <a:xfrm>
            <a:off x="4508032" y="3621376"/>
            <a:ext cx="2751400" cy="816014"/>
            <a:chOff x="5160377" y="4040745"/>
            <a:chExt cx="2751400" cy="81601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A76A67A-6C30-477D-992C-813035569783}"/>
                </a:ext>
              </a:extLst>
            </p:cNvPr>
            <p:cNvGrpSpPr/>
            <p:nvPr/>
          </p:nvGrpSpPr>
          <p:grpSpPr>
            <a:xfrm>
              <a:off x="5739636" y="4088752"/>
              <a:ext cx="2172141" cy="720000"/>
              <a:chOff x="1496909" y="4797152"/>
              <a:chExt cx="2172141" cy="72000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8E093D3-4471-4317-B5EB-70A93DF665F4}"/>
                  </a:ext>
                </a:extLst>
              </p:cNvPr>
              <p:cNvSpPr/>
              <p:nvPr/>
            </p:nvSpPr>
            <p:spPr>
              <a:xfrm>
                <a:off x="1496909" y="4797152"/>
                <a:ext cx="2172141" cy="72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D0FAA7-6CBC-440A-B8B5-C03829354C48}"/>
                  </a:ext>
                </a:extLst>
              </p:cNvPr>
              <p:cNvSpPr txBox="1"/>
              <p:nvPr/>
            </p:nvSpPr>
            <p:spPr>
              <a:xfrm>
                <a:off x="1676904" y="4972486"/>
                <a:ext cx="1992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spc="-150" dirty="0">
                    <a:solidFill>
                      <a:prstClr val="black"/>
                    </a:solidFill>
                  </a:rPr>
                  <a:t>클라이언트 모듈</a:t>
                </a:r>
                <a:endParaRPr lang="ko-KR" altLang="en-US" sz="1600" spc="-15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23627A3-EB24-4053-A1FE-0EB8757F9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377" y="4040745"/>
              <a:ext cx="816014" cy="81601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7008F3-C184-471B-8B1C-7A1E383CEC7F}"/>
              </a:ext>
            </a:extLst>
          </p:cNvPr>
          <p:cNvGrpSpPr/>
          <p:nvPr/>
        </p:nvGrpSpPr>
        <p:grpSpPr>
          <a:xfrm>
            <a:off x="4505538" y="4485721"/>
            <a:ext cx="2751400" cy="816014"/>
            <a:chOff x="5160377" y="4040745"/>
            <a:chExt cx="2751400" cy="81601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61DDEED-3B2D-4C21-9430-AC5747FF19DE}"/>
                </a:ext>
              </a:extLst>
            </p:cNvPr>
            <p:cNvGrpSpPr/>
            <p:nvPr/>
          </p:nvGrpSpPr>
          <p:grpSpPr>
            <a:xfrm>
              <a:off x="5739636" y="4088752"/>
              <a:ext cx="2172141" cy="720000"/>
              <a:chOff x="1496909" y="4797152"/>
              <a:chExt cx="2172141" cy="720000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6A338F39-B3FF-4075-9DD2-5002B7456D17}"/>
                  </a:ext>
                </a:extLst>
              </p:cNvPr>
              <p:cNvSpPr/>
              <p:nvPr/>
            </p:nvSpPr>
            <p:spPr>
              <a:xfrm>
                <a:off x="1496909" y="4797152"/>
                <a:ext cx="2172141" cy="72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D934EA2-DD84-4E9B-86A5-38C57B59C4B7}"/>
                  </a:ext>
                </a:extLst>
              </p:cNvPr>
              <p:cNvSpPr txBox="1"/>
              <p:nvPr/>
            </p:nvSpPr>
            <p:spPr>
              <a:xfrm>
                <a:off x="1676904" y="4972486"/>
                <a:ext cx="1992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spc="-150" dirty="0">
                    <a:solidFill>
                      <a:prstClr val="black"/>
                    </a:solidFill>
                  </a:rPr>
                  <a:t>클라이언트 모듈</a:t>
                </a:r>
                <a:endParaRPr lang="ko-KR" altLang="en-US" sz="1600" spc="-15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32B0E3A-0A63-4CAC-BE85-59A1139B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377" y="4040745"/>
              <a:ext cx="816014" cy="816014"/>
            </a:xfrm>
            <a:prstGeom prst="rect">
              <a:avLst/>
            </a:prstGeom>
          </p:spPr>
        </p:pic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40680634-2A29-4B7D-85F0-4759D73E7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16" y="3861062"/>
            <a:ext cx="1152655" cy="115265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EFFD5-835A-4E93-B8E8-37C1BBE9C191}"/>
              </a:ext>
            </a:extLst>
          </p:cNvPr>
          <p:cNvGrpSpPr/>
          <p:nvPr/>
        </p:nvGrpSpPr>
        <p:grpSpPr>
          <a:xfrm>
            <a:off x="251520" y="1800748"/>
            <a:ext cx="8640960" cy="3483854"/>
            <a:chOff x="251520" y="1800748"/>
            <a:chExt cx="8640960" cy="3483854"/>
          </a:xfrm>
          <a:solidFill>
            <a:schemeClr val="accent6">
              <a:lumMod val="75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27CC6DD-8EDA-4B41-93F3-DAB0EB5B7475}"/>
                </a:ext>
              </a:extLst>
            </p:cNvPr>
            <p:cNvSpPr/>
            <p:nvPr/>
          </p:nvSpPr>
          <p:spPr>
            <a:xfrm>
              <a:off x="251520" y="1800748"/>
              <a:ext cx="8640960" cy="34838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38FC2-E6F4-4B13-9856-198FDFDB95B5}"/>
                </a:ext>
              </a:extLst>
            </p:cNvPr>
            <p:cNvSpPr txBox="1"/>
            <p:nvPr/>
          </p:nvSpPr>
          <p:spPr>
            <a:xfrm>
              <a:off x="2356971" y="4247866"/>
              <a:ext cx="443005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rgbClr val="FFDB00"/>
                  </a:solidFill>
                </a:rPr>
                <a:t>유지보수</a:t>
              </a:r>
              <a:r>
                <a:rPr lang="ko-KR" altLang="en-US" sz="4000" b="1" dirty="0">
                  <a:solidFill>
                    <a:prstClr val="white"/>
                  </a:solidFill>
                </a:rPr>
                <a:t>가 용이함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8D97DF-2736-4A8E-B31B-A5572EBFA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736" y="1939111"/>
              <a:ext cx="2364921" cy="2305716"/>
            </a:xfrm>
            <a:prstGeom prst="rect">
              <a:avLst/>
            </a:prstGeom>
            <a:grpFill/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34088B-33F1-47B2-B6A1-71AF6C88CAAB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prstClr val="white"/>
                </a:solidFill>
              </a:rPr>
              <a:t>SMART BOARD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937" y="2995105"/>
            <a:ext cx="4428492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할 수 있는 화면이다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b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자동로그인을 하면</a:t>
            </a:r>
            <a:r>
              <a:rPr lang="en-US" altLang="ko-KR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여러 번 </a:t>
            </a:r>
            <a:endParaRPr lang="en-US" altLang="ko-KR" sz="20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로그인할 번거로움을 덜 수 있다</a:t>
            </a:r>
            <a:r>
              <a:rPr lang="en-US" altLang="ko-KR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로그인 화면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F2F2FB-3BD4-47E0-AC90-54148F418087}"/>
              </a:ext>
            </a:extLst>
          </p:cNvPr>
          <p:cNvGrpSpPr/>
          <p:nvPr/>
        </p:nvGrpSpPr>
        <p:grpSpPr>
          <a:xfrm>
            <a:off x="4798356" y="709927"/>
            <a:ext cx="4843405" cy="6658327"/>
            <a:chOff x="4996062" y="620688"/>
            <a:chExt cx="4843405" cy="66583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9628C3-6DCA-4E7F-BB34-1399DDDBB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0"/>
            <a:stretch/>
          </p:blipFill>
          <p:spPr>
            <a:xfrm>
              <a:off x="5555886" y="712207"/>
              <a:ext cx="2697978" cy="538109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5026C49-7AF3-49C0-BC85-B21189EA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062" y="620688"/>
              <a:ext cx="4843405" cy="66583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78E0DB2-0364-4D26-A1E8-0164C11466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10" y="4589864"/>
            <a:ext cx="205847" cy="2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937" y="2995105"/>
            <a:ext cx="442849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버튼을 누르면 나오는 화면으로</a:t>
            </a:r>
            <a:b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아이디와 비밀번호를 입력 후 </a:t>
            </a:r>
            <a:b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포트번호와 경로를 등록하여</a:t>
            </a:r>
            <a:b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b="1" spc="-1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라즈베리파이와</a:t>
            </a: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기기를 연동시킬 수 있습니다</a:t>
            </a:r>
            <a: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회원가입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화면</a:t>
              </a: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8E0DB2-0364-4D26-A1E8-0164C1146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10" y="4589864"/>
            <a:ext cx="205847" cy="205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869817-21EE-4906-AE5A-D03ECFCEC0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/>
          <a:stretch/>
        </p:blipFill>
        <p:spPr>
          <a:xfrm>
            <a:off x="5499485" y="820361"/>
            <a:ext cx="2684148" cy="5416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11550"/>
            <a:ext cx="4843405" cy="66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메인화면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162787-975C-464F-AF5D-CA8493C6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/>
          <a:stretch/>
        </p:blipFill>
        <p:spPr>
          <a:xfrm>
            <a:off x="5483445" y="820361"/>
            <a:ext cx="2700187" cy="5416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12F0AD-17D2-4E12-9748-929AF3AF13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53" y="4293096"/>
            <a:ext cx="384699" cy="3846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19DBBF-153E-4E69-ADD5-B94554E358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51" y="4293096"/>
            <a:ext cx="384699" cy="384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595C734-E578-4466-8AD7-407EB8A88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48" y="4293096"/>
            <a:ext cx="384699" cy="3846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06665B-027E-401A-859E-A2D184F43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45" y="4293096"/>
            <a:ext cx="384699" cy="3846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6515AB-0F2E-4AAA-B5B0-EADA576D4A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76" y="625505"/>
            <a:ext cx="384699" cy="3846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BBC682-A90A-4E64-98B0-703046078C5F}"/>
              </a:ext>
            </a:extLst>
          </p:cNvPr>
          <p:cNvSpPr/>
          <p:nvPr/>
        </p:nvSpPr>
        <p:spPr>
          <a:xfrm>
            <a:off x="930983" y="3328809"/>
            <a:ext cx="2848930" cy="90000"/>
          </a:xfrm>
          <a:prstGeom prst="rect">
            <a:avLst/>
          </a:prstGeom>
          <a:solidFill>
            <a:srgbClr val="A5E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C04810-2CC6-430C-AD1C-1C690FEDD76B}"/>
              </a:ext>
            </a:extLst>
          </p:cNvPr>
          <p:cNvSpPr/>
          <p:nvPr/>
        </p:nvSpPr>
        <p:spPr>
          <a:xfrm>
            <a:off x="930982" y="3738116"/>
            <a:ext cx="3136961" cy="90000"/>
          </a:xfrm>
          <a:prstGeom prst="rect">
            <a:avLst/>
          </a:prstGeom>
          <a:solidFill>
            <a:srgbClr val="A5E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C6440A-683F-48D0-A1E2-37527799B7BA}"/>
              </a:ext>
            </a:extLst>
          </p:cNvPr>
          <p:cNvSpPr/>
          <p:nvPr/>
        </p:nvSpPr>
        <p:spPr>
          <a:xfrm>
            <a:off x="930982" y="4155067"/>
            <a:ext cx="3136961" cy="90000"/>
          </a:xfrm>
          <a:prstGeom prst="rect">
            <a:avLst/>
          </a:prstGeom>
          <a:solidFill>
            <a:srgbClr val="A5E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82657D-B737-4842-88A4-4028ECA39956}"/>
              </a:ext>
            </a:extLst>
          </p:cNvPr>
          <p:cNvSpPr/>
          <p:nvPr/>
        </p:nvSpPr>
        <p:spPr>
          <a:xfrm>
            <a:off x="930982" y="4559309"/>
            <a:ext cx="4073066" cy="90000"/>
          </a:xfrm>
          <a:prstGeom prst="rect">
            <a:avLst/>
          </a:prstGeom>
          <a:solidFill>
            <a:srgbClr val="A5E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D783D7-ABA6-4A03-A9AA-D618F978F73E}"/>
              </a:ext>
            </a:extLst>
          </p:cNvPr>
          <p:cNvSpPr/>
          <p:nvPr/>
        </p:nvSpPr>
        <p:spPr>
          <a:xfrm>
            <a:off x="930982" y="4976260"/>
            <a:ext cx="3424994" cy="90000"/>
          </a:xfrm>
          <a:prstGeom prst="rect">
            <a:avLst/>
          </a:prstGeom>
          <a:solidFill>
            <a:srgbClr val="A5E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7829" y="2567655"/>
            <a:ext cx="4765917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한 후에 나오는 </a:t>
            </a:r>
            <a:r>
              <a:rPr kumimoji="0" lang="ko-KR" altLang="en-US" sz="20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메인화면이다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사진을 촬영 후 업로드 가능함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앨범에 있는 사진도 업로드 가능함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업로드한 사진목록 편집이 가능함</a:t>
            </a:r>
            <a: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모니터에 보이는 액자 슬라이드 제어 가능함</a:t>
            </a:r>
            <a: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우측 상단 버튼으로 로그아웃 가능함</a:t>
            </a:r>
            <a: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8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3762" y="2136036"/>
            <a:ext cx="5137543" cy="1938992"/>
            <a:chOff x="688706" y="1268760"/>
            <a:chExt cx="3883294" cy="1938992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2" y="1415925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카메라 사진 촬영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- 1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5968D0-CF26-4F26-9F1A-DC427264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"/>
          <a:stretch/>
        </p:blipFill>
        <p:spPr>
          <a:xfrm>
            <a:off x="5505255" y="820361"/>
            <a:ext cx="2678378" cy="54169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521" y="3176328"/>
            <a:ext cx="4992226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 버튼을 누르면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카메라를 실행하여</a:t>
            </a:r>
            <a:r>
              <a:rPr lang="en-US" altLang="ko-KR" sz="19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사진을 촬영할 수 있다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우측상단 버튼을 누르면 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셀카모드도 가능하다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13137"/>
            <a:ext cx="4843405" cy="66583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3D639A-38D7-4473-99D4-5D5EF5D2C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66" y="5515410"/>
            <a:ext cx="764640" cy="7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3762" y="2136036"/>
            <a:ext cx="5137543" cy="1938992"/>
            <a:chOff x="688706" y="1268760"/>
            <a:chExt cx="3883294" cy="1938992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2" y="1415925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카메라 사진 촬영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- 2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1" y="3176328"/>
            <a:ext cx="499222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 </a:t>
            </a: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촬영 후 </a:t>
            </a:r>
            <a:endParaRPr lang="en-US" altLang="ko-KR" sz="20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사진의 대한 정보 등을 메모로 입력한 뒤</a:t>
            </a:r>
            <a:endParaRPr kumimoji="0" lang="en-US" altLang="ko-KR" sz="2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업로드 하거나 취소할 수 있다</a:t>
            </a:r>
            <a:r>
              <a:rPr lang="en-US" altLang="ko-KR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en-US" altLang="ko-KR" sz="2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2B63E3-754E-4343-8520-36DB3BC4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5505254" y="820361"/>
            <a:ext cx="2678378" cy="5416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92E4D-A65B-48A4-83F9-455B95F3E769}"/>
              </a:ext>
            </a:extLst>
          </p:cNvPr>
          <p:cNvSpPr txBox="1"/>
          <p:nvPr/>
        </p:nvSpPr>
        <p:spPr>
          <a:xfrm>
            <a:off x="5505253" y="4797152"/>
            <a:ext cx="1540806" cy="276999"/>
          </a:xfrm>
          <a:prstGeom prst="rect">
            <a:avLst/>
          </a:prstGeom>
          <a:solidFill>
            <a:srgbClr val="FFF7DA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갬성있는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소파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한컷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^^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8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937" y="2995105"/>
            <a:ext cx="4428492" cy="205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업로드 버튼을 누르면</a:t>
            </a:r>
            <a:endParaRPr kumimoji="0" lang="en-US" altLang="ko-KR" sz="2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스마트폰 앨범으로 이동하여</a:t>
            </a:r>
            <a:endParaRPr kumimoji="0" lang="en-US" altLang="ko-KR" sz="2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원하는 사진을 선택 후 업로드하여</a:t>
            </a:r>
            <a:endParaRPr lang="en-US" altLang="ko-KR" sz="2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액자로 보여줄 수 있는 화면이다</a:t>
            </a:r>
            <a:r>
              <a:rPr lang="en-US" altLang="ko-KR" sz="2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2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업로드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- 1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DFE382-36A5-40EC-8156-1D2BB85F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/>
          <a:stretch/>
        </p:blipFill>
        <p:spPr>
          <a:xfrm>
            <a:off x="5508421" y="820361"/>
            <a:ext cx="2675212" cy="5363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F2A897-56DF-48DE-9808-FF776F9B5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82" y="1895517"/>
            <a:ext cx="764640" cy="764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33498" y="4797152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SMART BOARD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5142" y="2420888"/>
            <a:ext cx="7073716" cy="1715135"/>
            <a:chOff x="1068106" y="1529918"/>
            <a:chExt cx="6854941" cy="1715135"/>
          </a:xfrm>
        </p:grpSpPr>
        <p:grpSp>
          <p:nvGrpSpPr>
            <p:cNvPr id="2" name="그룹 1"/>
            <p:cNvGrpSpPr/>
            <p:nvPr/>
          </p:nvGrpSpPr>
          <p:grpSpPr>
            <a:xfrm>
              <a:off x="1068106" y="1529918"/>
              <a:ext cx="6854941" cy="1715135"/>
              <a:chOff x="1068106" y="1529918"/>
              <a:chExt cx="6854941" cy="171513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320851" y="1529918"/>
                <a:ext cx="12179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01</a:t>
                </a:r>
                <a:endParaRPr lang="ko-KR" altLang="en-US" sz="6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259632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3042067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6482251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068106" y="2844943"/>
                <a:ext cx="15351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spc="-15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90038" y="2844943"/>
                <a:ext cx="1656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spc="-15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목적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266863" y="2844943"/>
                <a:ext cx="1656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spc="-15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앱 기능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B2FA177-0AA4-4771-83BB-4EA2DE2F107B}"/>
                  </a:ext>
                </a:extLst>
              </p:cNvPr>
              <p:cNvCxnSpPr/>
              <p:nvPr/>
            </p:nvCxnSpPr>
            <p:spPr>
              <a:xfrm>
                <a:off x="4800325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899A2D-1747-449D-B4CD-4936966CFD2A}"/>
                  </a:ext>
                </a:extLst>
              </p:cNvPr>
              <p:cNvSpPr txBox="1"/>
              <p:nvPr/>
            </p:nvSpPr>
            <p:spPr>
              <a:xfrm>
                <a:off x="4557801" y="2836434"/>
                <a:ext cx="1656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spc="-15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동작방식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074444" y="1529918"/>
              <a:ext cx="12179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02</a:t>
              </a:r>
              <a:endParaRPr lang="ko-KR" altLang="en-US" sz="6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5673" y="1529918"/>
              <a:ext cx="12179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04</a:t>
              </a:r>
              <a:endParaRPr lang="ko-KR" altLang="en-US" sz="6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61AFB-FBE9-4CF1-A3DE-4F04C2CA9D8F}"/>
                </a:ext>
              </a:extLst>
            </p:cNvPr>
            <p:cNvSpPr txBox="1"/>
            <p:nvPr/>
          </p:nvSpPr>
          <p:spPr>
            <a:xfrm>
              <a:off x="4823375" y="1529918"/>
              <a:ext cx="12179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03</a:t>
              </a:r>
              <a:endParaRPr lang="ko-KR" altLang="en-US" sz="6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232" y="3135860"/>
            <a:ext cx="4621901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사진을 선택하면 </a:t>
            </a:r>
            <a:endParaRPr kumimoji="0" lang="en-US" altLang="ko-KR" sz="21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해당 사진의 정보 등을 메모로 입력한 뒤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업로드 하거나 취소할 수 있다</a:t>
            </a:r>
            <a:r>
              <a:rPr kumimoji="0" lang="en-US" altLang="ko-KR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1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업로드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- 2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265D6A-478E-492B-B7CD-71BA4EC9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/>
          <a:stretch/>
        </p:blipFill>
        <p:spPr>
          <a:xfrm>
            <a:off x="5503654" y="821443"/>
            <a:ext cx="2679978" cy="5371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33CBCA-B1CA-48CC-A956-C190DE316155}"/>
              </a:ext>
            </a:extLst>
          </p:cNvPr>
          <p:cNvSpPr txBox="1"/>
          <p:nvPr/>
        </p:nvSpPr>
        <p:spPr>
          <a:xfrm>
            <a:off x="5505253" y="4759445"/>
            <a:ext cx="1560042" cy="276999"/>
          </a:xfrm>
          <a:prstGeom prst="rect">
            <a:avLst/>
          </a:prstGeom>
          <a:solidFill>
            <a:srgbClr val="FFF7DA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미소과의 자랑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우진하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232" y="3135860"/>
            <a:ext cx="4621901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액자에 업로드해둔 사진들의</a:t>
            </a:r>
            <a:endParaRPr kumimoji="0" lang="en-US" altLang="ko-KR" sz="21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목록을 살펴 볼 수 있고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불필요한 사진은 삭제가 가능하다</a:t>
            </a:r>
            <a:r>
              <a:rPr lang="en-US" altLang="ko-KR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목록편집 화면 </a:t>
              </a:r>
              <a:r>
                <a:rPr lang="en-US" altLang="ko-KR" sz="2800" b="1" spc="-1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- 1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6013CF-043F-498E-92A1-49264DFC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5499484" y="820361"/>
            <a:ext cx="2684148" cy="5363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338D45-1CC2-4C94-908C-BDC639D8A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84" y="4797152"/>
            <a:ext cx="764640" cy="764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9536" y="1626953"/>
            <a:ext cx="3883294" cy="1015663"/>
            <a:chOff x="688706" y="1268760"/>
            <a:chExt cx="3883294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목록편집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- 2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6598D1-1408-4AB6-B7A4-BB8AD7BE8F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5499484" y="820361"/>
            <a:ext cx="2684148" cy="5363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9E1228-5D2E-422F-B949-1B2FE24C2B37}"/>
              </a:ext>
            </a:extLst>
          </p:cNvPr>
          <p:cNvSpPr txBox="1"/>
          <p:nvPr/>
        </p:nvSpPr>
        <p:spPr>
          <a:xfrm>
            <a:off x="420232" y="3135860"/>
            <a:ext cx="4621901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액자에 업로드해둔 사진들의</a:t>
            </a:r>
            <a:endParaRPr kumimoji="0" lang="en-US" altLang="ko-KR" sz="21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목록을 살펴 볼 수 있고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불필요한 사진은 삭제가 가능하다</a:t>
            </a:r>
            <a:r>
              <a:rPr lang="en-US" altLang="ko-KR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6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SMART BOARD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2883" y="1652544"/>
            <a:ext cx="4614887" cy="1938992"/>
            <a:chOff x="688706" y="1268760"/>
            <a:chExt cx="3883294" cy="1938992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5289" y="1483545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리모트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관리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– 1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E1228-5D2E-422F-B949-1B2FE24C2B37}"/>
              </a:ext>
            </a:extLst>
          </p:cNvPr>
          <p:cNvSpPr txBox="1"/>
          <p:nvPr/>
        </p:nvSpPr>
        <p:spPr>
          <a:xfrm>
            <a:off x="420232" y="3135860"/>
            <a:ext cx="4621901" cy="14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액자로 보이는 사진들을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각종 버튼을 사용해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즉각적인</a:t>
            </a:r>
            <a:r>
              <a:rPr lang="en-US" altLang="ko-KR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제어가 가능하다</a:t>
            </a:r>
            <a:r>
              <a:rPr lang="en-US" altLang="ko-KR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AB4F1A-C483-427D-AB35-B1B2E22FC0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5499484" y="820361"/>
            <a:ext cx="2684148" cy="5363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26C49-7AF3-49C0-BC85-B21189EA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09927"/>
            <a:ext cx="4843405" cy="66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기능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5536" y="5426623"/>
            <a:ext cx="4351346" cy="1938992"/>
            <a:chOff x="688706" y="1268760"/>
            <a:chExt cx="3883294" cy="1938992"/>
          </a:xfrm>
        </p:grpSpPr>
        <p:sp>
          <p:nvSpPr>
            <p:cNvPr id="20" name="TextBox 19"/>
            <p:cNvSpPr txBox="1"/>
            <p:nvPr/>
          </p:nvSpPr>
          <p:spPr>
            <a:xfrm>
              <a:off x="688706" y="1268760"/>
              <a:ext cx="38832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  <a:cs typeface="+mn-cs"/>
                </a:rPr>
                <a:t>“             ”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0153" y="141103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리모트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관리 화면 </a:t>
              </a: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- 2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E1228-5D2E-422F-B949-1B2FE24C2B37}"/>
              </a:ext>
            </a:extLst>
          </p:cNvPr>
          <p:cNvSpPr txBox="1"/>
          <p:nvPr/>
        </p:nvSpPr>
        <p:spPr>
          <a:xfrm>
            <a:off x="4307411" y="5459757"/>
            <a:ext cx="4621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사진의 크기</a:t>
            </a: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나 </a:t>
            </a:r>
            <a:r>
              <a:rPr lang="ko-KR" altLang="en-US" sz="2100" b="1" spc="-1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위치등을</a:t>
            </a: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21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버튼 하나로</a:t>
            </a:r>
            <a:r>
              <a:rPr lang="en-US" altLang="ko-KR" sz="21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제어가 가능하다</a:t>
            </a:r>
            <a:r>
              <a:rPr kumimoji="0" lang="en-US" altLang="ko-KR" sz="21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17D00F-BD19-4725-AC80-D2997A78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1273942"/>
            <a:ext cx="6732240" cy="37868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CC5B77-7AAC-4231-B71E-C35615446255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6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err="1">
                <a:solidFill>
                  <a:schemeClr val="bg1"/>
                </a:solidFill>
              </a:rPr>
              <a:t>모바일컴퓨팅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dirty="0">
                <a:solidFill>
                  <a:srgbClr val="E46C0A"/>
                </a:solidFill>
              </a:rPr>
              <a:t>SMART BOARD</a:t>
            </a:r>
            <a:endParaRPr lang="ko-KR" altLang="en-US" sz="3200" b="1" dirty="0">
              <a:solidFill>
                <a:srgbClr val="E46C0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 err="1">
                <a:solidFill>
                  <a:schemeClr val="bg1"/>
                </a:solidFill>
              </a:rPr>
              <a:t>모바일컴퓨팅</a:t>
            </a:r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3656" y="2924944"/>
            <a:ext cx="443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/>
              <a:t>“</a:t>
            </a:r>
            <a:r>
              <a:rPr lang="ko-KR" altLang="en-US" sz="2400" b="1" spc="-150" dirty="0" err="1"/>
              <a:t>스마트폰으로</a:t>
            </a:r>
            <a:r>
              <a:rPr lang="ko-KR" altLang="en-US" sz="2400" b="1" spc="-150" dirty="0"/>
              <a:t> 촬영한 사진을</a:t>
            </a:r>
            <a:r>
              <a:rPr lang="en-US" altLang="ko-KR" sz="2400" b="1" spc="-150" dirty="0"/>
              <a:t> </a:t>
            </a:r>
          </a:p>
          <a:p>
            <a:pPr algn="ctr"/>
            <a:r>
              <a:rPr lang="ko-KR" altLang="en-US" sz="2400" b="1" spc="-150" dirty="0"/>
              <a:t>언제 어디서든 모니터로 </a:t>
            </a:r>
            <a:endParaRPr lang="en-US" altLang="ko-KR" sz="2400" b="1" spc="-150" dirty="0"/>
          </a:p>
          <a:p>
            <a:pPr algn="ctr"/>
            <a:r>
              <a:rPr lang="ko-KR" altLang="en-US" sz="2400" b="1" spc="-150" dirty="0"/>
              <a:t>연동시켜 액자로 볼 수 있는 </a:t>
            </a:r>
            <a:r>
              <a:rPr lang="ko-KR" altLang="en-US" sz="2400" b="1" spc="-150" dirty="0" err="1"/>
              <a:t>앱</a:t>
            </a:r>
            <a:r>
              <a:rPr lang="en-US" altLang="ko-KR" sz="2400" b="1" spc="-150" dirty="0"/>
              <a:t>”</a:t>
            </a:r>
            <a:endParaRPr lang="ko-KR" altLang="en-US" sz="2400" b="1" spc="-150" dirty="0"/>
          </a:p>
        </p:txBody>
      </p:sp>
      <p:pic>
        <p:nvPicPr>
          <p:cNvPr id="1027" name="Picture 3" descr="C:\Users\307Master\Desktop\212513455613C36B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1" y="1628800"/>
            <a:ext cx="3870925" cy="4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26428" y="271681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prstClr val="white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428" y="271681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prstClr val="white"/>
                </a:solidFill>
              </a:rPr>
              <a:t>프로젝트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 err="1">
                <a:solidFill>
                  <a:prstClr val="white"/>
                </a:solidFill>
              </a:rPr>
              <a:t>모바일컴퓨팅</a:t>
            </a: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307Master\Desktop\라즈베리파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35" y="3356992"/>
            <a:ext cx="3502517" cy="25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55976" y="4509120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/>
                </a:solidFill>
              </a:rPr>
              <a:t>가격대비 성능이 훌륭한 </a:t>
            </a:r>
            <a:endParaRPr lang="en-US" altLang="ko-KR" sz="2000" b="1" spc="-150" dirty="0">
              <a:solidFill>
                <a:prstClr val="black"/>
              </a:solidFill>
            </a:endParaRPr>
          </a:p>
          <a:p>
            <a:pPr algn="ctr"/>
            <a:r>
              <a:rPr lang="ko-KR" altLang="en-US" sz="2000" b="1" spc="-150" dirty="0" err="1">
                <a:solidFill>
                  <a:srgbClr val="C00000"/>
                </a:solidFill>
              </a:rPr>
              <a:t>라즈베리파이</a:t>
            </a:r>
            <a:r>
              <a:rPr lang="ko-KR" altLang="en-US" sz="2000" b="1" spc="-150" dirty="0">
                <a:solidFill>
                  <a:srgbClr val="C00000"/>
                </a:solidFill>
              </a:rPr>
              <a:t> 기반 </a:t>
            </a:r>
            <a:r>
              <a:rPr lang="ko-KR" altLang="en-US" sz="2000" b="1" spc="-150" dirty="0" err="1">
                <a:solidFill>
                  <a:srgbClr val="C00000"/>
                </a:solidFill>
              </a:rPr>
              <a:t>앱</a:t>
            </a:r>
            <a:r>
              <a:rPr lang="ko-KR" altLang="en-US" sz="2000" b="1" spc="-150" dirty="0" err="1">
                <a:solidFill>
                  <a:prstClr val="black"/>
                </a:solidFill>
              </a:rPr>
              <a:t>으로서</a:t>
            </a:r>
            <a:endParaRPr lang="en-US" altLang="ko-KR" sz="2000" b="1" spc="-150" dirty="0">
              <a:solidFill>
                <a:prstClr val="black"/>
              </a:solidFill>
            </a:endParaRPr>
          </a:p>
          <a:p>
            <a:pPr algn="ctr"/>
            <a:r>
              <a:rPr lang="ko-KR" altLang="en-US" sz="2000" b="1" spc="-150" dirty="0">
                <a:solidFill>
                  <a:prstClr val="black"/>
                </a:solidFill>
              </a:rPr>
              <a:t>간편하게 개발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0528" y="1412776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/>
                </a:solidFill>
              </a:rPr>
              <a:t>단순히 재미와 흥미유발에 집중하는 </a:t>
            </a:r>
            <a:endParaRPr lang="en-US" altLang="ko-KR" sz="2000" b="1" spc="-150" dirty="0">
              <a:solidFill>
                <a:prstClr val="black"/>
              </a:solidFill>
            </a:endParaRPr>
          </a:p>
          <a:p>
            <a:pPr algn="ctr"/>
            <a:r>
              <a:rPr lang="ko-KR" altLang="en-US" sz="2000" b="1" spc="-150" dirty="0">
                <a:solidFill>
                  <a:prstClr val="black"/>
                </a:solidFill>
              </a:rPr>
              <a:t>게임과는 다르게 </a:t>
            </a:r>
            <a:r>
              <a:rPr lang="ko-KR" altLang="en-US" sz="2000" b="1" spc="-150" dirty="0">
                <a:solidFill>
                  <a:srgbClr val="C00000"/>
                </a:solidFill>
              </a:rPr>
              <a:t>생산적인 </a:t>
            </a:r>
            <a:r>
              <a:rPr lang="ko-KR" altLang="en-US" sz="2000" b="1" spc="-150" dirty="0" err="1">
                <a:solidFill>
                  <a:srgbClr val="C00000"/>
                </a:solidFill>
              </a:rPr>
              <a:t>앱</a:t>
            </a:r>
            <a:r>
              <a:rPr lang="ko-KR" altLang="en-US" sz="2000" b="1" spc="-150" dirty="0" err="1">
                <a:solidFill>
                  <a:prstClr val="black"/>
                </a:solidFill>
              </a:rPr>
              <a:t>으로</a:t>
            </a:r>
            <a:r>
              <a:rPr lang="ko-KR" altLang="en-US" sz="2000" b="1" spc="-150" dirty="0">
                <a:solidFill>
                  <a:prstClr val="black"/>
                </a:solidFill>
              </a:rPr>
              <a:t> </a:t>
            </a:r>
            <a:endParaRPr lang="en-US" altLang="ko-KR" sz="2000" b="1" spc="-150" dirty="0">
              <a:solidFill>
                <a:prstClr val="black"/>
              </a:solidFill>
            </a:endParaRPr>
          </a:p>
          <a:p>
            <a:pPr algn="ctr"/>
            <a:r>
              <a:rPr lang="ko-KR" altLang="en-US" sz="2000" b="1" spc="-150" dirty="0">
                <a:solidFill>
                  <a:prstClr val="black"/>
                </a:solidFill>
              </a:rPr>
              <a:t>차별화를 두어 개발</a:t>
            </a:r>
          </a:p>
        </p:txBody>
      </p:sp>
      <p:pic>
        <p:nvPicPr>
          <p:cNvPr id="2050" name="Picture 2" descr="C:\Users\307Master\Desktop\220D654D55CAF4E7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20688"/>
            <a:ext cx="3901379" cy="2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3DB9-9B9E-48FC-A81E-6303669ABB0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5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err="1">
                <a:solidFill>
                  <a:schemeClr val="bg1"/>
                </a:solidFill>
              </a:rPr>
              <a:t>모바일컴퓨팅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27749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/>
              <a:t>스마트폰의</a:t>
            </a:r>
            <a:r>
              <a:rPr lang="ko-KR" altLang="en-US" sz="2000" b="1" spc="-150" dirty="0"/>
              <a:t> 저장소에 보관되어 있는 사진들을 화면으로 띄워줌</a:t>
            </a:r>
            <a:endParaRPr lang="ko-KR" altLang="en-US" sz="2000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SMART BOARD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850891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271681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bg1"/>
                </a:solidFill>
              </a:rPr>
              <a:t>프로젝트 목적</a:t>
            </a:r>
          </a:p>
        </p:txBody>
      </p:sp>
      <p:pic>
        <p:nvPicPr>
          <p:cNvPr id="3074" name="Picture 2" descr="C:\Users\307Master\Downloads\kisspng-arrow-down-android-down-arrow-5ac931a1595760.7047407415231348813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580" y="2348880"/>
            <a:ext cx="764840" cy="7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307Master\Downloads\kisspng-mac-app-store-computer-software-imac-imac-5abe0195784597.89440192152240168549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7" y="2852936"/>
            <a:ext cx="7349486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07604" y="4005064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/>
              <a:t>액자로 제공되는</a:t>
            </a:r>
            <a:r>
              <a:rPr lang="en-US" altLang="ko-KR" sz="2000" b="1" spc="-150" dirty="0"/>
              <a:t> </a:t>
            </a:r>
            <a:r>
              <a:rPr lang="ko-KR" altLang="en-US" sz="2000" b="1" spc="-150" dirty="0"/>
              <a:t>사진을 통해 사용자들에게 </a:t>
            </a:r>
            <a:endParaRPr lang="en-US" altLang="ko-KR" sz="2000" b="1" spc="-150" dirty="0"/>
          </a:p>
          <a:p>
            <a:pPr algn="ctr"/>
            <a:r>
              <a:rPr lang="ko-KR" altLang="en-US" sz="2000" b="1" spc="-150" dirty="0"/>
              <a:t>추억을 공유하고 아날로그 감성을 상기시켜줌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276AA-137E-45C9-90DE-B09E5FE3A27F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7680" y="3072597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(ajax)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869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동작 방식</a:t>
            </a:r>
            <a:endParaRPr kumimoji="0" lang="ko-KR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598" y="5768878"/>
            <a:ext cx="270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안드로이드</a:t>
            </a:r>
            <a:r>
              <a:rPr lang="en-US" altLang="ko-KR" sz="20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(Http post)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EE292E-2631-4901-AF4F-6AEF8AACF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1788264" cy="1788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02A33D-29BC-4B4E-8232-49FF3DD64A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0" y="3391663"/>
            <a:ext cx="2580164" cy="258016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C88587-FC01-406D-9189-12D207CCD0E8}"/>
              </a:ext>
            </a:extLst>
          </p:cNvPr>
          <p:cNvCxnSpPr/>
          <p:nvPr/>
        </p:nvCxnSpPr>
        <p:spPr>
          <a:xfrm>
            <a:off x="3095836" y="3412278"/>
            <a:ext cx="2952328" cy="0"/>
          </a:xfrm>
          <a:prstGeom prst="straightConnector1">
            <a:avLst/>
          </a:prstGeom>
          <a:ln w="76200"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D36441-0DA2-4A25-A698-A06663ED6B98}"/>
              </a:ext>
            </a:extLst>
          </p:cNvPr>
          <p:cNvSpPr txBox="1"/>
          <p:nvPr/>
        </p:nvSpPr>
        <p:spPr>
          <a:xfrm>
            <a:off x="3817779" y="2991553"/>
            <a:ext cx="143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>
                <a:solidFill>
                  <a:srgbClr val="17375E"/>
                </a:solidFill>
                <a:latin typeface="맑은 고딕"/>
                <a:ea typeface="맑은 고딕" panose="020B0503020000020004" pitchFamily="50" charset="-127"/>
              </a:rPr>
              <a:t>데이터 요청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29AB91-420A-46EC-B686-879C2FD62C9C}"/>
              </a:ext>
            </a:extLst>
          </p:cNvPr>
          <p:cNvSpPr txBox="1"/>
          <p:nvPr/>
        </p:nvSpPr>
        <p:spPr>
          <a:xfrm>
            <a:off x="6135015" y="4615242"/>
            <a:ext cx="270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라즈베리파이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EFE5A6-0D93-4F20-8CF0-3C734AC10B5B}"/>
              </a:ext>
            </a:extLst>
          </p:cNvPr>
          <p:cNvCxnSpPr>
            <a:cxnSpLocks/>
          </p:cNvCxnSpPr>
          <p:nvPr/>
        </p:nvCxnSpPr>
        <p:spPr>
          <a:xfrm flipH="1">
            <a:off x="3095836" y="3991125"/>
            <a:ext cx="2952328" cy="0"/>
          </a:xfrm>
          <a:prstGeom prst="straightConnector1">
            <a:avLst/>
          </a:prstGeom>
          <a:ln w="76200"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548289-C596-4300-815F-A6439BE5FF4F}"/>
              </a:ext>
            </a:extLst>
          </p:cNvPr>
          <p:cNvSpPr txBox="1"/>
          <p:nvPr/>
        </p:nvSpPr>
        <p:spPr>
          <a:xfrm>
            <a:off x="4321305" y="4291364"/>
            <a:ext cx="1799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solidFill>
                  <a:srgbClr val="C00000"/>
                </a:solidFill>
                <a:latin typeface="맑은 고딕"/>
                <a:ea typeface="맑은 고딕" panose="020B0503020000020004" pitchFamily="50" charset="-127"/>
              </a:rPr>
              <a:t>JSON</a:t>
            </a:r>
            <a:r>
              <a:rPr lang="ko-KR" altLang="en-US" sz="2000" b="1" spc="-150" dirty="0">
                <a:solidFill>
                  <a:srgbClr val="C00000"/>
                </a:solidFill>
                <a:latin typeface="맑은 고딕"/>
                <a:ea typeface="맑은 고딕" panose="020B0503020000020004" pitchFamily="50" charset="-127"/>
              </a:rPr>
              <a:t> 포맷</a:t>
            </a:r>
            <a:r>
              <a:rPr lang="ko-KR" altLang="en-US" sz="2000" b="1" spc="-150" dirty="0">
                <a:solidFill>
                  <a:srgbClr val="17375E"/>
                </a:solidFill>
                <a:latin typeface="맑은 고딕"/>
                <a:ea typeface="맑은 고딕" panose="020B0503020000020004" pitchFamily="50" charset="-127"/>
              </a:rPr>
              <a:t>으로</a:t>
            </a:r>
            <a:endParaRPr lang="en-US" altLang="ko-KR" sz="2000" b="1" spc="-150" dirty="0">
              <a:solidFill>
                <a:srgbClr val="17375E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50" dirty="0">
                <a:solidFill>
                  <a:srgbClr val="17375E"/>
                </a:solidFill>
                <a:latin typeface="맑은 고딕"/>
                <a:ea typeface="맑은 고딕" panose="020B0503020000020004" pitchFamily="50" charset="-127"/>
              </a:rPr>
              <a:t>데이터 응답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256CF-6423-4878-A23A-DE946BF113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26" y="1996992"/>
            <a:ext cx="3021245" cy="2580164"/>
          </a:xfrm>
          <a:prstGeom prst="rect">
            <a:avLst/>
          </a:prstGeom>
        </p:spPr>
      </p:pic>
      <p:pic>
        <p:nvPicPr>
          <p:cNvPr id="3072" name="그림 3071">
            <a:extLst>
              <a:ext uri="{FF2B5EF4-FFF2-40B4-BE49-F238E27FC236}">
                <a16:creationId xmlns:a16="http://schemas.microsoft.com/office/drawing/2014/main" id="{A9933030-3F2E-4479-9F43-C28E4E90C1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41" y="4051502"/>
            <a:ext cx="1157675" cy="1157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FFDBF3-D687-48C3-8EDC-FCB4A068F71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prstClr val="white"/>
                </a:solidFill>
              </a:rPr>
              <a:t>모바일컴퓨팅</a:t>
            </a:r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869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prstClr val="white"/>
                </a:solidFill>
              </a:rPr>
              <a:t>동작 방식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51520" y="1867093"/>
            <a:ext cx="8640960" cy="3483854"/>
            <a:chOff x="251520" y="1730780"/>
            <a:chExt cx="8640960" cy="3483854"/>
          </a:xfrm>
        </p:grpSpPr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E981829C-7977-4B0C-B745-5300592164ED}"/>
                </a:ext>
              </a:extLst>
            </p:cNvPr>
            <p:cNvSpPr/>
            <p:nvPr/>
          </p:nvSpPr>
          <p:spPr>
            <a:xfrm>
              <a:off x="251520" y="1730780"/>
              <a:ext cx="8640960" cy="3483854"/>
            </a:xfrm>
            <a:prstGeom prst="rect">
              <a:avLst/>
            </a:prstGeom>
            <a:solidFill>
              <a:schemeClr val="accent6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7A25EB-6E31-4F94-B365-2AE4783D1F4B}"/>
                </a:ext>
              </a:extLst>
            </p:cNvPr>
            <p:cNvSpPr txBox="1"/>
            <p:nvPr/>
          </p:nvSpPr>
          <p:spPr>
            <a:xfrm>
              <a:off x="867185" y="4239742"/>
              <a:ext cx="7409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3200" b="1" spc="-150" dirty="0">
                  <a:solidFill>
                    <a:srgbClr val="FFC000"/>
                  </a:solidFill>
                </a:rPr>
                <a:t>웹</a:t>
              </a:r>
              <a:r>
                <a:rPr lang="ko-KR" altLang="en-US" sz="3200" b="1" spc="-150" dirty="0">
                  <a:solidFill>
                    <a:prstClr val="white"/>
                  </a:solidFill>
                </a:rPr>
                <a:t>과 </a:t>
              </a:r>
              <a:r>
                <a:rPr lang="ko-KR" altLang="en-US" sz="3200" b="1" spc="-150" dirty="0">
                  <a:solidFill>
                    <a:srgbClr val="92D050"/>
                  </a:solidFill>
                </a:rPr>
                <a:t>안드로이드</a:t>
              </a:r>
              <a:r>
                <a:rPr lang="ko-KR" altLang="en-US" sz="3200" b="1" spc="-150" dirty="0">
                  <a:solidFill>
                    <a:prstClr val="white"/>
                  </a:solidFill>
                </a:rPr>
                <a:t> 뷰에서  화면을 보여준다</a:t>
              </a:r>
              <a:r>
                <a:rPr lang="en-US" altLang="ko-KR" sz="3200" b="1" spc="-150" dirty="0">
                  <a:solidFill>
                    <a:prstClr val="white"/>
                  </a:solidFill>
                </a:rPr>
                <a:t>.</a:t>
              </a:r>
              <a:endParaRPr lang="ko-KR" altLang="en-US" sz="3200" b="1" spc="-150" dirty="0">
                <a:solidFill>
                  <a:prstClr val="white"/>
                </a:solidFill>
              </a:endParaRPr>
            </a:p>
          </p:txBody>
        </p:sp>
        <p:pic>
          <p:nvPicPr>
            <p:cNvPr id="3077" name="그림 3076">
              <a:extLst>
                <a:ext uri="{FF2B5EF4-FFF2-40B4-BE49-F238E27FC236}">
                  <a16:creationId xmlns:a16="http://schemas.microsoft.com/office/drawing/2014/main" id="{8CFAF619-9032-49F6-9A8C-EFECEA34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86" y="2329734"/>
              <a:ext cx="1431315" cy="1431315"/>
            </a:xfrm>
            <a:prstGeom prst="rect">
              <a:avLst/>
            </a:prstGeom>
          </p:spPr>
        </p:pic>
        <p:pic>
          <p:nvPicPr>
            <p:cNvPr id="3079" name="그림 3078">
              <a:extLst>
                <a:ext uri="{FF2B5EF4-FFF2-40B4-BE49-F238E27FC236}">
                  <a16:creationId xmlns:a16="http://schemas.microsoft.com/office/drawing/2014/main" id="{33391710-5B52-42B6-8587-D14DB361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41" y="1961297"/>
              <a:ext cx="2168188" cy="216818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FFDBF3-D687-48C3-8EDC-FCB4A068F71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prstClr val="white"/>
                </a:solidFill>
              </a:rPr>
              <a:t>SMART BOARD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02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동작 방식 </a:t>
            </a:r>
            <a:r>
              <a:rPr lang="en-US" altLang="ko-KR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시스템 설계</a:t>
            </a:r>
            <a:endParaRPr kumimoji="0" lang="ko-KR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D36441-0DA2-4A25-A698-A06663ED6B98}"/>
              </a:ext>
            </a:extLst>
          </p:cNvPr>
          <p:cNvSpPr txBox="1"/>
          <p:nvPr/>
        </p:nvSpPr>
        <p:spPr>
          <a:xfrm>
            <a:off x="3557448" y="3404654"/>
            <a:ext cx="20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따로 만드는 것은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비효율적임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07199EA-8D10-42A3-84CF-A9BB01AF72E3}"/>
              </a:ext>
            </a:extLst>
          </p:cNvPr>
          <p:cNvGrpSpPr/>
          <p:nvPr/>
        </p:nvGrpSpPr>
        <p:grpSpPr>
          <a:xfrm>
            <a:off x="621225" y="1806121"/>
            <a:ext cx="2203421" cy="1585542"/>
            <a:chOff x="251520" y="1806121"/>
            <a:chExt cx="2203421" cy="158554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418E48-824F-4B86-89FB-733AFB35A8DA}"/>
                </a:ext>
              </a:extLst>
            </p:cNvPr>
            <p:cNvSpPr/>
            <p:nvPr/>
          </p:nvSpPr>
          <p:spPr>
            <a:xfrm>
              <a:off x="251520" y="1806121"/>
              <a:ext cx="2203421" cy="15855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825" y="2923215"/>
              <a:ext cx="108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웹</a:t>
              </a:r>
              <a:r>
                <a:rPr lang="ko-KR" altLang="en-US" sz="2000" b="1" spc="-150" noProof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모듈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9CE321-E316-476C-B5F7-0B39EBEC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777" y="1986369"/>
              <a:ext cx="852381" cy="85238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FEB63FE-585E-4BBA-AB1B-F9B58BCE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93" y="2141132"/>
              <a:ext cx="894132" cy="894132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A567D-3EF7-4B0A-A9A1-E48B795A2880}"/>
              </a:ext>
            </a:extLst>
          </p:cNvPr>
          <p:cNvGrpSpPr/>
          <p:nvPr/>
        </p:nvGrpSpPr>
        <p:grpSpPr>
          <a:xfrm>
            <a:off x="539550" y="4112540"/>
            <a:ext cx="2442589" cy="1585542"/>
            <a:chOff x="169845" y="4112540"/>
            <a:chExt cx="2442589" cy="15855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3BEEF8-853D-4880-81D7-6A7058932B7A}"/>
                </a:ext>
              </a:extLst>
            </p:cNvPr>
            <p:cNvSpPr/>
            <p:nvPr/>
          </p:nvSpPr>
          <p:spPr>
            <a:xfrm>
              <a:off x="251520" y="4112540"/>
              <a:ext cx="2203421" cy="15855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1304" y="5022708"/>
              <a:ext cx="1611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안드로이드</a:t>
              </a:r>
              <a:endPara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모듈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F1BE911-83E4-40E7-ACE2-0A6532EE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45" y="4257239"/>
              <a:ext cx="1296144" cy="129614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0DCE662-6CAB-43E4-96D7-609E6110F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777" y="4182174"/>
              <a:ext cx="852381" cy="852381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E1846BD-DCAF-4901-8340-7BD868A4FE98}"/>
              </a:ext>
            </a:extLst>
          </p:cNvPr>
          <p:cNvGrpSpPr/>
          <p:nvPr/>
        </p:nvGrpSpPr>
        <p:grpSpPr>
          <a:xfrm>
            <a:off x="3044142" y="2463800"/>
            <a:ext cx="460454" cy="2490068"/>
            <a:chOff x="2674437" y="2463800"/>
            <a:chExt cx="460454" cy="249006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B5D5F0A-BA9B-4E9A-9DFF-187DB7993D50}"/>
                </a:ext>
              </a:extLst>
            </p:cNvPr>
            <p:cNvCxnSpPr>
              <a:cxnSpLocks/>
            </p:cNvCxnSpPr>
            <p:nvPr/>
          </p:nvCxnSpPr>
          <p:spPr>
            <a:xfrm>
              <a:off x="3131716" y="2463800"/>
              <a:ext cx="0" cy="2490068"/>
            </a:xfrm>
            <a:prstGeom prst="line">
              <a:avLst/>
            </a:prstGeom>
            <a:ln w="76200">
              <a:solidFill>
                <a:srgbClr val="E46C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712130E-6FCD-4B3F-80CA-762A5E256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0786" y="2502421"/>
              <a:ext cx="454105" cy="0"/>
            </a:xfrm>
            <a:prstGeom prst="straightConnector1">
              <a:avLst/>
            </a:prstGeom>
            <a:ln w="76200">
              <a:solidFill>
                <a:srgbClr val="E46C0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99BEE48-019F-4DB8-BD39-9E2954974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437" y="4915768"/>
              <a:ext cx="455692" cy="0"/>
            </a:xfrm>
            <a:prstGeom prst="straightConnector1">
              <a:avLst/>
            </a:prstGeom>
            <a:ln w="76200">
              <a:solidFill>
                <a:srgbClr val="E46C0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9575E4E-C71C-409E-BFC7-AE31D6DCF921}"/>
              </a:ext>
            </a:extLst>
          </p:cNvPr>
          <p:cNvGrpSpPr/>
          <p:nvPr/>
        </p:nvGrpSpPr>
        <p:grpSpPr>
          <a:xfrm>
            <a:off x="6157336" y="1812771"/>
            <a:ext cx="2706268" cy="3545340"/>
            <a:chOff x="5548740" y="1812771"/>
            <a:chExt cx="2706268" cy="35453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29AB91-420A-46EC-B686-879C2FD62C9C}"/>
                </a:ext>
              </a:extLst>
            </p:cNvPr>
            <p:cNvSpPr txBox="1"/>
            <p:nvPr/>
          </p:nvSpPr>
          <p:spPr>
            <a:xfrm>
              <a:off x="5548740" y="4650225"/>
              <a:ext cx="27062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하나의 서버 모듈에서 모두 동작하도록 개발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539CD9A-08A0-42E8-A867-8103851C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902" y="2235921"/>
              <a:ext cx="2364328" cy="236432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E498CC7-09EC-40A7-B9AD-A23725B4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01" y="2019344"/>
              <a:ext cx="894132" cy="89413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AA9AC18-4FCD-46C5-91F8-B7A6D7D3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660" y="1812771"/>
              <a:ext cx="1296144" cy="1296144"/>
            </a:xfrm>
            <a:prstGeom prst="rect">
              <a:avLst/>
            </a:prstGeom>
          </p:spPr>
        </p:pic>
      </p:grpSp>
      <p:pic>
        <p:nvPicPr>
          <p:cNvPr id="53" name="Picture 2" descr="C:\Users\307Master\Downloads\kisspng-arrow-down-android-down-arrow-5ac931a1595760.704740741523134881366.png">
            <a:extLst>
              <a:ext uri="{FF2B5EF4-FFF2-40B4-BE49-F238E27FC236}">
                <a16:creationId xmlns:a16="http://schemas.microsoft.com/office/drawing/2014/main" id="{3C20DFD1-149C-4F90-B752-304AF9C6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64257" y="3379646"/>
            <a:ext cx="764840" cy="7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31700A-E138-4DDD-A369-02F53F42678F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모바일컴퓨팅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8B6F0C-52FD-4518-8533-D55283407020}"/>
              </a:ext>
            </a:extLst>
          </p:cNvPr>
          <p:cNvGrpSpPr/>
          <p:nvPr/>
        </p:nvGrpSpPr>
        <p:grpSpPr>
          <a:xfrm>
            <a:off x="-190042" y="2128900"/>
            <a:ext cx="3743395" cy="3154197"/>
            <a:chOff x="-180528" y="2128900"/>
            <a:chExt cx="3743395" cy="31541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D36441-0DA2-4A25-A698-A06663ED6B98}"/>
                </a:ext>
              </a:extLst>
            </p:cNvPr>
            <p:cNvSpPr txBox="1"/>
            <p:nvPr/>
          </p:nvSpPr>
          <p:spPr>
            <a:xfrm>
              <a:off x="509007" y="4021213"/>
              <a:ext cx="236432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시스템 설계를</a:t>
              </a:r>
              <a:endPara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b="1" spc="-150" dirty="0">
                  <a:solidFill>
                    <a:srgbClr val="C00000"/>
                  </a:solidFill>
                  <a:latin typeface="맑은 고딕"/>
                  <a:ea typeface="맑은 고딕" panose="020B0503020000020004" pitchFamily="50" charset="-127"/>
                </a:rPr>
                <a:t>MVC </a:t>
              </a:r>
              <a:r>
                <a:rPr lang="ko-KR" altLang="en-US" sz="3600" b="1" spc="-150" dirty="0">
                  <a:solidFill>
                    <a:srgbClr val="C00000"/>
                  </a:solidFill>
                  <a:latin typeface="맑은 고딕"/>
                  <a:ea typeface="맑은 고딕" panose="020B0503020000020004" pitchFamily="50" charset="-127"/>
                </a:rPr>
                <a:t>패턴</a:t>
              </a:r>
              <a:r>
                <a:rPr lang="ko-KR" altLang="en-US" sz="2000" b="1" spc="-150" dirty="0">
                  <a:solidFill>
                    <a:srgbClr val="17375E"/>
                  </a:solidFill>
                  <a:latin typeface="맑은 고딕"/>
                  <a:ea typeface="맑은 고딕" panose="020B0503020000020004" pitchFamily="50" charset="-127"/>
                </a:rPr>
                <a:t>으로 작성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7CF1CD-6FB9-4294-BDD9-86611A96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28" y="2128900"/>
              <a:ext cx="3743395" cy="1871698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99562E-A966-4FF5-9243-FC6E28995EB6}"/>
              </a:ext>
            </a:extLst>
          </p:cNvPr>
          <p:cNvGrpSpPr/>
          <p:nvPr/>
        </p:nvGrpSpPr>
        <p:grpSpPr>
          <a:xfrm>
            <a:off x="3451496" y="1330482"/>
            <a:ext cx="5183497" cy="2220810"/>
            <a:chOff x="3451496" y="1330482"/>
            <a:chExt cx="5183497" cy="222081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866C84C-3FA3-48EF-B2D6-C0EFEB044FC1}"/>
                </a:ext>
              </a:extLst>
            </p:cNvPr>
            <p:cNvSpPr/>
            <p:nvPr/>
          </p:nvSpPr>
          <p:spPr>
            <a:xfrm>
              <a:off x="3737428" y="1330482"/>
              <a:ext cx="4897565" cy="22208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7378C2-93D2-4E45-AB94-F39C55979A8E}"/>
                </a:ext>
              </a:extLst>
            </p:cNvPr>
            <p:cNvSpPr txBox="1"/>
            <p:nvPr/>
          </p:nvSpPr>
          <p:spPr>
            <a:xfrm>
              <a:off x="4067504" y="1413385"/>
              <a:ext cx="4200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데이터가 보여지는 </a:t>
              </a: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클라이언트 페이지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DCAA94-534B-44AE-AE47-D722DB5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496" y="1955031"/>
              <a:ext cx="961413" cy="96141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B057A8-C117-4E47-A9C1-E36D102D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400" y="1896433"/>
              <a:ext cx="3080328" cy="1532567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3C6C4C-B879-47A9-A828-10B22828C55A}"/>
              </a:ext>
            </a:extLst>
          </p:cNvPr>
          <p:cNvGrpSpPr/>
          <p:nvPr/>
        </p:nvGrpSpPr>
        <p:grpSpPr>
          <a:xfrm>
            <a:off x="3514214" y="4016502"/>
            <a:ext cx="5120779" cy="2220810"/>
            <a:chOff x="3514214" y="4016502"/>
            <a:chExt cx="5120779" cy="222081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456CDB5-A435-4C4A-BB42-177B81C0E42E}"/>
                </a:ext>
              </a:extLst>
            </p:cNvPr>
            <p:cNvSpPr/>
            <p:nvPr/>
          </p:nvSpPr>
          <p:spPr>
            <a:xfrm>
              <a:off x="3737428" y="4016502"/>
              <a:ext cx="4897565" cy="22208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CF04E4-3F5C-4623-9D16-17AF44D7BCF9}"/>
                </a:ext>
              </a:extLst>
            </p:cNvPr>
            <p:cNvSpPr txBox="1"/>
            <p:nvPr/>
          </p:nvSpPr>
          <p:spPr>
            <a:xfrm>
              <a:off x="4103946" y="4153170"/>
              <a:ext cx="4164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데이터를 처리하는 </a:t>
              </a:r>
              <a:r>
                <a: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서버 페이지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E0D1D53-BD2B-4845-9EE2-353C238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214" y="4662743"/>
              <a:ext cx="961200" cy="9612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6C8281F-F45D-48A1-A6A2-CC807D37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673" y="4662743"/>
              <a:ext cx="2539571" cy="1286991"/>
            </a:xfrm>
            <a:prstGeom prst="rect">
              <a:avLst/>
            </a:prstGeom>
          </p:spPr>
        </p:pic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4AD2494-778F-4DB7-8595-E37F0E802DAD}"/>
              </a:ext>
            </a:extLst>
          </p:cNvPr>
          <p:cNvCxnSpPr/>
          <p:nvPr/>
        </p:nvCxnSpPr>
        <p:spPr>
          <a:xfrm flipV="1">
            <a:off x="2853273" y="2928369"/>
            <a:ext cx="484044" cy="544271"/>
          </a:xfrm>
          <a:prstGeom prst="line">
            <a:avLst/>
          </a:prstGeom>
          <a:ln w="76200">
            <a:solidFill>
              <a:srgbClr val="E46C0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EC03E9F-748D-485D-AE3D-050C2D001D5E}"/>
              </a:ext>
            </a:extLst>
          </p:cNvPr>
          <p:cNvCxnSpPr>
            <a:cxnSpLocks/>
          </p:cNvCxnSpPr>
          <p:nvPr/>
        </p:nvCxnSpPr>
        <p:spPr>
          <a:xfrm>
            <a:off x="2866551" y="3868890"/>
            <a:ext cx="484044" cy="544271"/>
          </a:xfrm>
          <a:prstGeom prst="line">
            <a:avLst/>
          </a:prstGeom>
          <a:ln w="76200">
            <a:solidFill>
              <a:srgbClr val="E46C0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BDCB29E-AAEA-4D87-9ADA-2F6674B8BF5C}"/>
              </a:ext>
            </a:extLst>
          </p:cNvPr>
          <p:cNvSpPr/>
          <p:nvPr/>
        </p:nvSpPr>
        <p:spPr>
          <a:xfrm>
            <a:off x="193864" y="271681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동작 방식 </a:t>
            </a:r>
            <a:r>
              <a:rPr lang="en-US" altLang="ko-KR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시스템 설계</a:t>
            </a:r>
            <a:endParaRPr kumimoji="0" lang="ko-KR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4E760-C0FD-4AEE-8B01-828585E4D9FE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SMART BOARD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847</Words>
  <Application>Microsoft Office PowerPoint</Application>
  <PresentationFormat>화면 슬라이드 쇼(4:3)</PresentationFormat>
  <Paragraphs>279</Paragraphs>
  <Slides>25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mimi</cp:lastModifiedBy>
  <cp:revision>156</cp:revision>
  <dcterms:created xsi:type="dcterms:W3CDTF">2016-11-03T20:47:04Z</dcterms:created>
  <dcterms:modified xsi:type="dcterms:W3CDTF">2019-12-06T11:07:15Z</dcterms:modified>
</cp:coreProperties>
</file>